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76" r:id="rId2"/>
    <p:sldId id="478" r:id="rId3"/>
    <p:sldId id="479" r:id="rId4"/>
    <p:sldId id="382" r:id="rId5"/>
    <p:sldId id="535" r:id="rId6"/>
    <p:sldId id="480" r:id="rId7"/>
  </p:sldIdLst>
  <p:sldSz cx="12195175" cy="9145588"/>
  <p:notesSz cx="6797675" cy="99266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26" userDrawn="1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C000"/>
    <a:srgbClr val="FFFF99"/>
    <a:srgbClr val="FF99CC"/>
    <a:srgbClr val="FF66CC"/>
    <a:srgbClr val="CCFF66"/>
    <a:srgbClr val="CCFFCC"/>
    <a:srgbClr val="CCEFFC"/>
    <a:srgbClr val="E2D6EC"/>
    <a:srgbClr val="E9F6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1598" autoAdjust="0"/>
  </p:normalViewPr>
  <p:slideViewPr>
    <p:cSldViewPr snapToGrid="0" showGuides="1">
      <p:cViewPr varScale="1">
        <p:scale>
          <a:sx n="57" d="100"/>
          <a:sy n="57" d="100"/>
        </p:scale>
        <p:origin x="1854" y="66"/>
      </p:cViewPr>
      <p:guideLst>
        <p:guide orient="horz" pos="2926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4" d="100"/>
          <a:sy n="74" d="100"/>
        </p:scale>
        <p:origin x="-588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="" xmlns:a16="http://schemas.microsoft.com/office/drawing/2014/main" id="{34440153-DB16-4E20-AED1-294E8172FA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="" xmlns:a16="http://schemas.microsoft.com/office/drawing/2014/main" id="{DB844153-757F-42FC-9A7A-7607F3B194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="" xmlns:a16="http://schemas.microsoft.com/office/drawing/2014/main" id="{A2896977-4D00-45C6-A825-1B47AB4E34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294" y="9429305"/>
            <a:ext cx="2945862" cy="495793"/>
          </a:xfrm>
          <a:prstGeom prst="rect">
            <a:avLst/>
          </a:prstGeom>
        </p:spPr>
        <p:txBody>
          <a:bodyPr vert="horz" wrap="square" lIns="88221" tIns="44111" rIns="88221" bIns="4411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C094909-245D-4CAD-9176-FA75ACE0D1E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390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="" xmlns:a16="http://schemas.microsoft.com/office/drawing/2014/main" id="{6EE5C062-B424-4724-A2B0-7359DE1AEF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733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="" xmlns:a16="http://schemas.microsoft.com/office/drawing/2014/main" id="{976E0A2B-FF69-4CA9-BC8E-4D4BD609685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0294" y="1"/>
            <a:ext cx="2945862" cy="49733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91A853A-FE96-4521-B476-2B7EF865F7E4}" type="datetimeFigureOut">
              <a:rPr lang="ja-JP" altLang="en-US"/>
              <a:pPr>
                <a:defRPr/>
              </a:pPr>
              <a:t>2019/5/15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="" xmlns:a16="http://schemas.microsoft.com/office/drawing/2014/main" id="{E86CB159-5DF7-41E1-B94D-0F86F8ABE47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="" xmlns:a16="http://schemas.microsoft.com/office/drawing/2014/main" id="{17D2D918-09BF-4C79-8D80-51844F59E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64" y="4714653"/>
            <a:ext cx="5438748" cy="4466756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="" xmlns:a16="http://schemas.microsoft.com/office/drawing/2014/main" id="{991867B0-665A-40B5-8A75-3A976DD5E2D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7766"/>
            <a:ext cx="2945862" cy="497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="" xmlns:a16="http://schemas.microsoft.com/office/drawing/2014/main" id="{87D1E7B2-8912-43C2-8779-FF6F18D044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0294" y="9427766"/>
            <a:ext cx="2945862" cy="497332"/>
          </a:xfrm>
          <a:prstGeom prst="rect">
            <a:avLst/>
          </a:prstGeom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DDCCEB2-C704-45E0-8CBC-9D4B59156C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1846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841625"/>
            <a:ext cx="10366375" cy="1960563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5183188"/>
            <a:ext cx="8537575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C2CDA355-B617-4C31-8A59-65FCEDBD64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9EFA96E6-2341-4339-A54C-8BB3539E63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599919A1-2C1D-476E-B586-052C3B3939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50375" y="8645525"/>
            <a:ext cx="2844800" cy="635000"/>
          </a:xfrm>
          <a:ln/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A12A89AC-1676-4823-92CC-2581790741A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7" name="Picture 2" descr="FSロゴ">
            <a:extLst>
              <a:ext uri="{FF2B5EF4-FFF2-40B4-BE49-F238E27FC236}">
                <a16:creationId xmlns="" xmlns:a16="http://schemas.microsoft.com/office/drawing/2014/main" id="{4D5F0825-84F7-4B86-A817-72C00B0E836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85"/>
          <a:stretch>
            <a:fillRect/>
          </a:stretch>
        </p:blipFill>
        <p:spPr bwMode="auto">
          <a:xfrm>
            <a:off x="352737" y="8420586"/>
            <a:ext cx="1800816" cy="609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235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F0EC21B-EF42-4CFF-9F3A-BC53969E62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533C3EBE-8EA8-4C5B-BFA6-90D2F87A0C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7DEBC82-00A9-4BDA-90A5-73620C0020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652E5-5894-46A8-A535-D0C13D8CE4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1536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40788" y="366713"/>
            <a:ext cx="2743200" cy="780256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11188" y="366713"/>
            <a:ext cx="8077200" cy="7802562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6F00F3C-E769-451C-8DA8-3E2A078A6C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33D9ED41-F8F3-4874-9A51-9991B09CD2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550EB0AA-94EB-4CDB-9D3C-6F5D820F67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9FA1D-D29C-40F9-9289-3623C0CF45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39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C31DADE0-8915-4BD9-BCAA-3733CEC4CC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BDD3845-10ED-49D1-92B6-7AEFC4FFC2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AFC8B2F-7679-4188-84BB-D476301515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52B5D-28BA-4C32-A385-E290D47E1B9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9400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613" y="5876925"/>
            <a:ext cx="103663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613" y="3876675"/>
            <a:ext cx="10366375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79816244-842C-4D96-B4E4-AE90551690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2CA4D7C-A265-48BF-8EFC-CE180621A1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67F6C02-D452-48C6-A137-587EE13ACE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D79F8-888D-41C3-97D6-DB1A47ADCB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3182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11188" y="2133600"/>
            <a:ext cx="5410200" cy="6035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73788" y="2133600"/>
            <a:ext cx="5410200" cy="6035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463E532-54A0-41CF-AA41-977634A1C7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23CDA1F-DAAE-4672-ABEF-47308F0048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D6FC60C-6B9E-47DA-9E61-EB7D3ED5BC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6DE8D-D2AB-48D6-BD08-FB099DEE926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2401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366713"/>
            <a:ext cx="10975975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2047875"/>
            <a:ext cx="5387975" cy="852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900363"/>
            <a:ext cx="5387975" cy="52689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4425" y="2047875"/>
            <a:ext cx="5391150" cy="852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4425" y="2900363"/>
            <a:ext cx="5391150" cy="52689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4613D66A-9A65-4839-8997-E88FF12F93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35713E2D-B620-47FB-8255-41CF640C66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FFA87F1C-1C2E-4CEE-902A-B782C5B34E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86381-DACF-4D11-B69F-188E31C8A9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1313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97BA34B3-7E01-4CA9-B73C-E64690AEFA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6B26C425-8FDB-4302-9244-1A8B6C1547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F248E369-7787-43AE-A202-A361432BE6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CABC3-7AC9-48CF-A12D-F021C158B1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5634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DE8E32A5-5321-48CA-BF66-550DBB47B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1477A60D-DEA3-47A4-846B-A729D05E7A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C896A244-A6A5-4C4B-95F0-A9C82D046D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50375" y="8662063"/>
            <a:ext cx="2844800" cy="635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1478D-FA23-4956-ABC6-09F460DB52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5" name="Picture 2" descr="FSロゴ">
            <a:extLst>
              <a:ext uri="{FF2B5EF4-FFF2-40B4-BE49-F238E27FC236}">
                <a16:creationId xmlns="" xmlns:a16="http://schemas.microsoft.com/office/drawing/2014/main" id="{3A8AA7F1-2DA1-456B-AC44-42C875ED90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85"/>
          <a:stretch>
            <a:fillRect/>
          </a:stretch>
        </p:blipFill>
        <p:spPr bwMode="auto">
          <a:xfrm>
            <a:off x="352737" y="8420586"/>
            <a:ext cx="1800816" cy="609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144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363538"/>
            <a:ext cx="4011613" cy="15509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7263" y="363538"/>
            <a:ext cx="6818312" cy="78057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1914525"/>
            <a:ext cx="4011613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7CB21A75-ECE9-42A5-9645-58E65A8ABF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328E40D-28DF-4AA3-9AAB-D69DB39CC1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D0AE1A0-D168-4F4F-AC9D-C91BBAD5B4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8BFC1-0092-4AE8-AA67-9751AD90DB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785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0775" y="6402388"/>
            <a:ext cx="7316788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90775" y="817563"/>
            <a:ext cx="7316788" cy="5486400"/>
          </a:xfrm>
        </p:spPr>
        <p:txBody>
          <a:bodyPr lIns="121937" tIns="60968" rIns="121937" bIns="60968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90775" y="7158038"/>
            <a:ext cx="7316788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F054D04-4D51-40AB-B02A-1E46D6335C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797296B-7F96-4E66-AB22-5FFD9A7078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5DF8CB4-ABF8-4F7D-95A8-781DF36CAB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76787-4881-4FD3-AA9B-2F878FBB21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5185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07EF9B1B-FF50-4E0A-9A8A-AC37698C0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366713"/>
            <a:ext cx="10972800" cy="152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3" tIns="60960" rIns="121923" bIns="609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BF0E7258-B9D3-46B5-AE89-6D8F3B9CF9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2133600"/>
            <a:ext cx="10972800" cy="603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3" tIns="60960" rIns="121923" bIns="609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473DDCE9-9960-4B3B-976E-D46915C4BFA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1188" y="8328025"/>
            <a:ext cx="2844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3" tIns="60960" rIns="121923" bIns="6096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671545ED-4324-4FD5-85B5-B020BE3BA5A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7188" y="8328025"/>
            <a:ext cx="3860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3" tIns="60960" rIns="121923" bIns="6096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B76A7A00-2507-4BA7-933B-AC165AA277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9188" y="8328025"/>
            <a:ext cx="2844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3" tIns="60960" rIns="121923" bIns="6096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900" smtClean="0"/>
            </a:lvl1pPr>
          </a:lstStyle>
          <a:p>
            <a:pPr>
              <a:defRPr/>
            </a:pPr>
            <a:fld id="{B336F5C4-8397-43B9-B260-B0422DB58B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7" name="Picture 2" descr="FSロゴ">
            <a:extLst>
              <a:ext uri="{FF2B5EF4-FFF2-40B4-BE49-F238E27FC236}">
                <a16:creationId xmlns="" xmlns:a16="http://schemas.microsoft.com/office/drawing/2014/main" id="{4E909550-31A9-47AC-A610-48FC2AE182D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85"/>
          <a:stretch>
            <a:fillRect/>
          </a:stretch>
        </p:blipFill>
        <p:spPr bwMode="auto">
          <a:xfrm>
            <a:off x="352737" y="8420586"/>
            <a:ext cx="1800816" cy="609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219200" rtl="0" eaLnBrk="0" fontAlgn="base" hangingPunct="0">
        <a:spcBef>
          <a:spcPct val="0"/>
        </a:spcBef>
        <a:spcAft>
          <a:spcPct val="0"/>
        </a:spcAft>
        <a:defRPr kumimoji="1" sz="5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19200" rtl="0" eaLnBrk="0" fontAlgn="base" hangingPunct="0">
        <a:spcBef>
          <a:spcPct val="0"/>
        </a:spcBef>
        <a:spcAft>
          <a:spcPct val="0"/>
        </a:spcAft>
        <a:defRPr kumimoji="1" sz="59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1219200" rtl="0" eaLnBrk="0" fontAlgn="base" hangingPunct="0">
        <a:spcBef>
          <a:spcPct val="0"/>
        </a:spcBef>
        <a:spcAft>
          <a:spcPct val="0"/>
        </a:spcAft>
        <a:defRPr kumimoji="1" sz="59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1219200" rtl="0" eaLnBrk="0" fontAlgn="base" hangingPunct="0">
        <a:spcBef>
          <a:spcPct val="0"/>
        </a:spcBef>
        <a:spcAft>
          <a:spcPct val="0"/>
        </a:spcAft>
        <a:defRPr kumimoji="1" sz="59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1219200" rtl="0" eaLnBrk="0" fontAlgn="base" hangingPunct="0">
        <a:spcBef>
          <a:spcPct val="0"/>
        </a:spcBef>
        <a:spcAft>
          <a:spcPct val="0"/>
        </a:spcAft>
        <a:defRPr kumimoji="1" sz="59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1219200" rtl="0" fontAlgn="base">
        <a:spcBef>
          <a:spcPct val="0"/>
        </a:spcBef>
        <a:spcAft>
          <a:spcPct val="0"/>
        </a:spcAft>
        <a:defRPr kumimoji="1" sz="59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1219200" rtl="0" fontAlgn="base">
        <a:spcBef>
          <a:spcPct val="0"/>
        </a:spcBef>
        <a:spcAft>
          <a:spcPct val="0"/>
        </a:spcAft>
        <a:defRPr kumimoji="1" sz="59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1219200" rtl="0" fontAlgn="base">
        <a:spcBef>
          <a:spcPct val="0"/>
        </a:spcBef>
        <a:spcAft>
          <a:spcPct val="0"/>
        </a:spcAft>
        <a:defRPr kumimoji="1" sz="59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1219200" rtl="0" fontAlgn="base">
        <a:spcBef>
          <a:spcPct val="0"/>
        </a:spcBef>
        <a:spcAft>
          <a:spcPct val="0"/>
        </a:spcAft>
        <a:defRPr kumimoji="1" sz="59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457200" indent="-457200" algn="l" defTabSz="1219200" rtl="0" eaLnBrk="0" fontAlgn="base" hangingPunct="0">
        <a:spcBef>
          <a:spcPct val="20000"/>
        </a:spcBef>
        <a:spcAft>
          <a:spcPct val="0"/>
        </a:spcAft>
        <a:buChar char="•"/>
        <a:defRPr kumimoji="1" sz="43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0" fontAlgn="base" hangingPunct="0">
        <a:spcBef>
          <a:spcPct val="20000"/>
        </a:spcBef>
        <a:spcAft>
          <a:spcPct val="0"/>
        </a:spcAft>
        <a:buChar char="–"/>
        <a:defRPr kumimoji="1" sz="3700">
          <a:solidFill>
            <a:schemeClr val="tx1"/>
          </a:solidFill>
          <a:latin typeface="+mn-lt"/>
          <a:ea typeface="+mn-ea"/>
        </a:defRPr>
      </a:lvl2pPr>
      <a:lvl3pPr marL="1524000" indent="-304800" algn="l" defTabSz="1219200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2133600" indent="-303213" algn="l" defTabSz="121920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4pPr>
      <a:lvl5pPr marL="2741613" indent="-301625" algn="l" defTabSz="1219200" rtl="0" eaLnBrk="0" fontAlgn="base" hangingPunct="0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5pPr>
      <a:lvl6pPr marL="3200400" indent="-304800" algn="l" defTabSz="1219200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6pPr>
      <a:lvl7pPr marL="3657600" indent="-304800" algn="l" defTabSz="1219200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7pPr>
      <a:lvl8pPr marL="4114800" indent="-304800" algn="l" defTabSz="1219200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8pPr>
      <a:lvl9pPr marL="4572000" indent="-304800" algn="l" defTabSz="1219200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609600" y="1504950"/>
            <a:ext cx="109759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noAutofit/>
          </a:bodyPr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71" name="Text Box 15"/>
          <p:cNvSpPr txBox="1">
            <a:spLocks noChangeArrowheads="1"/>
          </p:cNvSpPr>
          <p:nvPr/>
        </p:nvSpPr>
        <p:spPr bwMode="auto">
          <a:xfrm>
            <a:off x="539750" y="142875"/>
            <a:ext cx="108680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4000" b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３</a:t>
            </a:r>
            <a:r>
              <a:rPr lang="en-US" altLang="ja-JP" sz="4000" b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C</a:t>
            </a:r>
            <a:r>
              <a:rPr lang="ja-JP" altLang="en-US" sz="4000" b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で</a:t>
            </a:r>
            <a:r>
              <a:rPr lang="ja-JP" altLang="en-US" sz="4000" b="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まとめた情報をさらに要約して、一番上の</a:t>
            </a:r>
            <a:br>
              <a:rPr lang="ja-JP" altLang="en-US" sz="4000" b="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</a:br>
            <a:r>
              <a:rPr lang="ja-JP" altLang="en-US" sz="4000" b="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箱の結論を考える。下から積み上げていくのです</a:t>
            </a:r>
          </a:p>
        </p:txBody>
      </p:sp>
      <p:sp>
        <p:nvSpPr>
          <p:cNvPr id="7172" name="Text Box 17"/>
          <p:cNvSpPr txBox="1">
            <a:spLocks noChangeArrowheads="1"/>
          </p:cNvSpPr>
          <p:nvPr/>
        </p:nvSpPr>
        <p:spPr bwMode="auto">
          <a:xfrm>
            <a:off x="611188" y="1582738"/>
            <a:ext cx="32893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600" b="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要旨のまとめ方</a:t>
            </a:r>
          </a:p>
        </p:txBody>
      </p:sp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449989" y="5925341"/>
            <a:ext cx="2654300" cy="2352675"/>
            <a:chOff x="633" y="3678"/>
            <a:chExt cx="1672" cy="1482"/>
          </a:xfrm>
        </p:grpSpPr>
        <p:sp>
          <p:nvSpPr>
            <p:cNvPr id="8221" name="Rectangle 29"/>
            <p:cNvSpPr>
              <a:spLocks noChangeArrowheads="1"/>
            </p:cNvSpPr>
            <p:nvPr/>
          </p:nvSpPr>
          <p:spPr bwMode="auto">
            <a:xfrm>
              <a:off x="633" y="3678"/>
              <a:ext cx="1672" cy="148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  <a:effectLst>
              <a:outerShdw dist="81320" dir="3080412" algn="ctr" rotWithShape="0">
                <a:srgbClr val="B2B2B2"/>
              </a:outerShdw>
            </a:effectLst>
          </p:spPr>
          <p:txBody>
            <a:bodyPr lIns="0" tIns="0" rIns="0" bIns="0">
              <a:noAutofit/>
            </a:bodyPr>
            <a:lstStyle/>
            <a:p>
              <a:pPr>
                <a:defRPr/>
              </a:pPr>
              <a:endParaRPr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200" name="Text Box 30"/>
            <p:cNvSpPr txBox="1">
              <a:spLocks noChangeArrowheads="1"/>
            </p:cNvSpPr>
            <p:nvPr/>
          </p:nvSpPr>
          <p:spPr bwMode="auto">
            <a:xfrm>
              <a:off x="730" y="3765"/>
              <a:ext cx="1477" cy="1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noAutofit/>
            </a:bodyPr>
            <a:lstStyle>
              <a:lvl1pPr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lnSpc>
                  <a:spcPct val="105000"/>
                </a:lnSpc>
              </a:pPr>
              <a:r>
                <a:rPr lang="ja-JP" altLang="en-US" sz="3200" b="0" dirty="0"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市場環境はどうか。顧客の特徴は</a:t>
              </a:r>
              <a:br>
                <a:rPr lang="ja-JP" altLang="en-US" sz="3200" b="0" dirty="0"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</a:br>
              <a:r>
                <a:rPr lang="ja-JP" altLang="en-US" sz="3200" b="0" dirty="0"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あるのか</a:t>
              </a:r>
            </a:p>
          </p:txBody>
        </p:sp>
      </p:grp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7162350" y="5919543"/>
            <a:ext cx="3479800" cy="2352675"/>
            <a:chOff x="4929" y="3678"/>
            <a:chExt cx="2192" cy="1482"/>
          </a:xfrm>
        </p:grpSpPr>
        <p:sp>
          <p:nvSpPr>
            <p:cNvPr id="8246" name="Rectangle 54"/>
            <p:cNvSpPr>
              <a:spLocks noChangeArrowheads="1"/>
            </p:cNvSpPr>
            <p:nvPr/>
          </p:nvSpPr>
          <p:spPr bwMode="auto">
            <a:xfrm>
              <a:off x="4929" y="3678"/>
              <a:ext cx="2192" cy="148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  <a:effectLst>
              <a:outerShdw dist="81320" dir="3080412" algn="ctr" rotWithShape="0">
                <a:srgbClr val="B2B2B2"/>
              </a:outerShdw>
            </a:effectLst>
          </p:spPr>
          <p:txBody>
            <a:bodyPr lIns="0" tIns="0" rIns="0" bIns="0">
              <a:noAutofit/>
            </a:bodyPr>
            <a:lstStyle/>
            <a:p>
              <a:pPr>
                <a:defRPr/>
              </a:pPr>
              <a:endParaRPr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98" name="Text Box 33"/>
            <p:cNvSpPr txBox="1">
              <a:spLocks noChangeArrowheads="1"/>
            </p:cNvSpPr>
            <p:nvPr/>
          </p:nvSpPr>
          <p:spPr bwMode="auto">
            <a:xfrm>
              <a:off x="5044" y="3765"/>
              <a:ext cx="1962" cy="1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noAutofit/>
            </a:bodyPr>
            <a:lstStyle>
              <a:lvl1pPr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lnSpc>
                  <a:spcPct val="105000"/>
                </a:lnSpc>
              </a:pPr>
              <a:r>
                <a:rPr lang="ja-JP" altLang="en-US" sz="3200" b="0" dirty="0"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コンポテ本舗の</a:t>
              </a:r>
              <a:br>
                <a:rPr lang="ja-JP" altLang="en-US" sz="3200" b="0" dirty="0"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</a:br>
              <a:r>
                <a:rPr lang="ja-JP" altLang="en-US" sz="3200" b="0" dirty="0"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業績はどうか。</a:t>
              </a:r>
              <a:br>
                <a:rPr lang="ja-JP" altLang="en-US" sz="3200" b="0" dirty="0"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</a:br>
              <a:r>
                <a:rPr lang="ja-JP" altLang="en-US" sz="3200" b="0" dirty="0"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どこに問題の可能性があるのか</a:t>
              </a:r>
            </a:p>
          </p:txBody>
        </p:sp>
      </p:grpSp>
      <p:grpSp>
        <p:nvGrpSpPr>
          <p:cNvPr id="4" name="Group 59"/>
          <p:cNvGrpSpPr>
            <a:grpSpLocks/>
          </p:cNvGrpSpPr>
          <p:nvPr/>
        </p:nvGrpSpPr>
        <p:grpSpPr bwMode="auto">
          <a:xfrm>
            <a:off x="3827359" y="5925341"/>
            <a:ext cx="2654300" cy="2352675"/>
            <a:chOff x="2681" y="3678"/>
            <a:chExt cx="1672" cy="1482"/>
          </a:xfrm>
        </p:grpSpPr>
        <p:sp>
          <p:nvSpPr>
            <p:cNvPr id="8247" name="Rectangle 55"/>
            <p:cNvSpPr>
              <a:spLocks noChangeArrowheads="1"/>
            </p:cNvSpPr>
            <p:nvPr/>
          </p:nvSpPr>
          <p:spPr bwMode="auto">
            <a:xfrm>
              <a:off x="2681" y="3678"/>
              <a:ext cx="1672" cy="148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  <a:effectLst>
              <a:outerShdw dist="81320" dir="3080412" algn="ctr" rotWithShape="0">
                <a:srgbClr val="B2B2B2"/>
              </a:outerShdw>
            </a:effectLst>
          </p:spPr>
          <p:txBody>
            <a:bodyPr lIns="0" tIns="0" rIns="0" bIns="0">
              <a:noAutofit/>
            </a:bodyPr>
            <a:lstStyle/>
            <a:p>
              <a:pPr>
                <a:defRPr/>
              </a:pPr>
              <a:endParaRPr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96" name="Text Box 36"/>
            <p:cNvSpPr txBox="1">
              <a:spLocks noChangeArrowheads="1"/>
            </p:cNvSpPr>
            <p:nvPr/>
          </p:nvSpPr>
          <p:spPr bwMode="auto">
            <a:xfrm>
              <a:off x="2784" y="3765"/>
              <a:ext cx="1466" cy="1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noAutofit/>
            </a:bodyPr>
            <a:lstStyle>
              <a:lvl1pPr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lnSpc>
                  <a:spcPct val="105000"/>
                </a:lnSpc>
              </a:pPr>
              <a:r>
                <a:rPr lang="ja-JP" altLang="en-US" sz="3200" b="0" dirty="0"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強いプレーヤーは誰か。競合の特徴はあるのか</a:t>
              </a:r>
            </a:p>
          </p:txBody>
        </p:sp>
      </p:grpSp>
      <p:grpSp>
        <p:nvGrpSpPr>
          <p:cNvPr id="5" name="Group 79"/>
          <p:cNvGrpSpPr>
            <a:grpSpLocks/>
          </p:cNvGrpSpPr>
          <p:nvPr/>
        </p:nvGrpSpPr>
        <p:grpSpPr bwMode="auto">
          <a:xfrm>
            <a:off x="1112561" y="3519484"/>
            <a:ext cx="2589212" cy="1225550"/>
            <a:chOff x="723" y="2545"/>
            <a:chExt cx="1631" cy="772"/>
          </a:xfrm>
        </p:grpSpPr>
        <p:sp>
          <p:nvSpPr>
            <p:cNvPr id="7193" name="Text Box 52"/>
            <p:cNvSpPr txBox="1">
              <a:spLocks noChangeArrowheads="1"/>
            </p:cNvSpPr>
            <p:nvPr/>
          </p:nvSpPr>
          <p:spPr bwMode="auto">
            <a:xfrm>
              <a:off x="778" y="2545"/>
              <a:ext cx="863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noAutofit/>
            </a:bodyPr>
            <a:lstStyle>
              <a:lvl1pPr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sz="4000" b="0" dirty="0">
                  <a:solidFill>
                    <a:srgbClr val="000066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要約</a:t>
              </a:r>
            </a:p>
          </p:txBody>
        </p:sp>
        <p:sp>
          <p:nvSpPr>
            <p:cNvPr id="8245" name="AutoShape 53"/>
            <p:cNvSpPr>
              <a:spLocks noChangeArrowheads="1"/>
            </p:cNvSpPr>
            <p:nvPr/>
          </p:nvSpPr>
          <p:spPr bwMode="auto">
            <a:xfrm rot="-12367892">
              <a:off x="723" y="2817"/>
              <a:ext cx="1631" cy="500"/>
            </a:xfrm>
            <a:prstGeom prst="leftArrow">
              <a:avLst>
                <a:gd name="adj1" fmla="val 50000"/>
                <a:gd name="adj2" fmla="val 81550"/>
              </a:avLst>
            </a:prstGeom>
            <a:gradFill rotWithShape="1">
              <a:gsLst>
                <a:gs pos="0">
                  <a:srgbClr val="33CCFF"/>
                </a:gs>
                <a:gs pos="100000">
                  <a:srgbClr val="33CCFF">
                    <a:gamma/>
                    <a:tint val="24706"/>
                    <a:invGamma/>
                  </a:srgbClr>
                </a:gs>
              </a:gsLst>
              <a:lin ang="0" scaled="1"/>
            </a:gradFill>
            <a:ln w="0">
              <a:solidFill>
                <a:srgbClr val="000000"/>
              </a:solidFill>
              <a:miter lim="800000"/>
              <a:headEnd/>
              <a:tailEnd/>
            </a:ln>
            <a:effectLst>
              <a:outerShdw dist="45791" dir="3378596" algn="ctr" rotWithShape="0">
                <a:srgbClr val="B2B2B2"/>
              </a:outerShdw>
            </a:effectLst>
          </p:spPr>
          <p:txBody>
            <a:bodyPr lIns="0" tIns="0" rIns="0" bIns="0">
              <a:noAutofit/>
            </a:bodyPr>
            <a:lstStyle/>
            <a:p>
              <a:pPr>
                <a:defRPr/>
              </a:pPr>
              <a:endParaRPr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6" name="Group 80"/>
          <p:cNvGrpSpPr>
            <a:grpSpLocks/>
          </p:cNvGrpSpPr>
          <p:nvPr/>
        </p:nvGrpSpPr>
        <p:grpSpPr bwMode="auto">
          <a:xfrm>
            <a:off x="1776346" y="3046169"/>
            <a:ext cx="7124701" cy="2879725"/>
            <a:chOff x="1162" y="2212"/>
            <a:chExt cx="4488" cy="1814"/>
          </a:xfrm>
        </p:grpSpPr>
        <p:grpSp>
          <p:nvGrpSpPr>
            <p:cNvPr id="7186" name="Group 61"/>
            <p:cNvGrpSpPr>
              <a:grpSpLocks/>
            </p:cNvGrpSpPr>
            <p:nvPr/>
          </p:nvGrpSpPr>
          <p:grpSpPr bwMode="auto">
            <a:xfrm>
              <a:off x="2574" y="2212"/>
              <a:ext cx="1375" cy="998"/>
              <a:chOff x="2726" y="1868"/>
              <a:chExt cx="1375" cy="998"/>
            </a:xfrm>
          </p:grpSpPr>
          <p:sp>
            <p:nvSpPr>
              <p:cNvPr id="8218" name="Rectangle 26"/>
              <p:cNvSpPr>
                <a:spLocks noChangeArrowheads="1"/>
              </p:cNvSpPr>
              <p:nvPr/>
            </p:nvSpPr>
            <p:spPr bwMode="auto">
              <a:xfrm>
                <a:off x="2726" y="1868"/>
                <a:ext cx="1375" cy="998"/>
              </a:xfrm>
              <a:prstGeom prst="rect">
                <a:avLst/>
              </a:prstGeom>
              <a:solidFill>
                <a:srgbClr val="FFCC66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B2B2B2"/>
                </a:outerShdw>
              </a:effectLst>
            </p:spPr>
            <p:txBody>
              <a:bodyPr lIns="0" tIns="0" rIns="0" bIns="0">
                <a:noAutofit/>
              </a:bodyPr>
              <a:lstStyle/>
              <a:p>
                <a:pPr>
                  <a:defRPr/>
                </a:pPr>
                <a:endPara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192" name="Text Box 27"/>
              <p:cNvSpPr txBox="1">
                <a:spLocks noChangeArrowheads="1"/>
              </p:cNvSpPr>
              <p:nvPr/>
            </p:nvSpPr>
            <p:spPr bwMode="auto">
              <a:xfrm>
                <a:off x="2927" y="2164"/>
                <a:ext cx="989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noAutofit/>
              </a:bodyPr>
              <a:lstStyle>
                <a:lvl1pPr defTabSz="1317625" eaLnBrk="0" hangingPunct="0">
                  <a:defRPr kumimoji="1"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defTabSz="1317625" eaLnBrk="0" hangingPunct="0">
                  <a:defRPr kumimoji="1"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defTabSz="1317625" eaLnBrk="0" hangingPunct="0">
                  <a:defRPr kumimoji="1"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defTabSz="1317625" eaLnBrk="0" hangingPunct="0">
                  <a:defRPr kumimoji="1"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defTabSz="1317625" eaLnBrk="0" hangingPunct="0">
                  <a:defRPr kumimoji="1"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defTabSz="131762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defTabSz="131762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defTabSz="131762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defTabSz="131762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/>
                <a:r>
                  <a:rPr lang="ja-JP" altLang="en-US" sz="4000" b="0" dirty="0"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結論</a:t>
                </a:r>
              </a:p>
            </p:txBody>
          </p:sp>
        </p:grpSp>
        <p:grpSp>
          <p:nvGrpSpPr>
            <p:cNvPr id="7187" name="Group 78"/>
            <p:cNvGrpSpPr>
              <a:grpSpLocks/>
            </p:cNvGrpSpPr>
            <p:nvPr/>
          </p:nvGrpSpPr>
          <p:grpSpPr bwMode="auto">
            <a:xfrm>
              <a:off x="1162" y="3210"/>
              <a:ext cx="4488" cy="816"/>
              <a:chOff x="1162" y="3210"/>
              <a:chExt cx="4488" cy="816"/>
            </a:xfrm>
          </p:grpSpPr>
          <p:cxnSp>
            <p:nvCxnSpPr>
              <p:cNvPr id="7188" name="AutoShape 62"/>
              <p:cNvCxnSpPr>
                <a:cxnSpLocks noChangeShapeType="1"/>
                <a:stCxn id="8221" idx="0"/>
                <a:endCxn id="8218" idx="2"/>
              </p:cNvCxnSpPr>
              <p:nvPr/>
            </p:nvCxnSpPr>
            <p:spPr bwMode="auto">
              <a:xfrm rot="5400000" flipH="1" flipV="1">
                <a:off x="1806" y="2566"/>
                <a:ext cx="812" cy="2100"/>
              </a:xfrm>
              <a:prstGeom prst="bentConnector3">
                <a:avLst>
                  <a:gd name="adj1" fmla="val 50000"/>
                </a:avLst>
              </a:prstGeom>
              <a:noFill/>
              <a:ln w="222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189" name="AutoShape 63"/>
              <p:cNvCxnSpPr>
                <a:cxnSpLocks noChangeShapeType="1"/>
                <a:stCxn id="8246" idx="0"/>
                <a:endCxn id="8218" idx="2"/>
              </p:cNvCxnSpPr>
              <p:nvPr/>
            </p:nvCxnSpPr>
            <p:spPr bwMode="auto">
              <a:xfrm rot="16200000" flipV="1">
                <a:off x="4052" y="2420"/>
                <a:ext cx="808" cy="2388"/>
              </a:xfrm>
              <a:prstGeom prst="bentConnector3">
                <a:avLst>
                  <a:gd name="adj1" fmla="val 50000"/>
                </a:avLst>
              </a:prstGeom>
              <a:noFill/>
              <a:ln w="222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190" name="AutoShape 64"/>
              <p:cNvCxnSpPr>
                <a:cxnSpLocks noChangeShapeType="1"/>
              </p:cNvCxnSpPr>
              <p:nvPr/>
            </p:nvCxnSpPr>
            <p:spPr bwMode="auto">
              <a:xfrm flipV="1">
                <a:off x="3261" y="3574"/>
                <a:ext cx="7" cy="452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9" name="Group 77"/>
          <p:cNvGrpSpPr>
            <a:grpSpLocks/>
          </p:cNvGrpSpPr>
          <p:nvPr/>
        </p:nvGrpSpPr>
        <p:grpSpPr bwMode="auto">
          <a:xfrm>
            <a:off x="6732931" y="1309149"/>
            <a:ext cx="4338637" cy="3060700"/>
            <a:chOff x="4057" y="1096"/>
            <a:chExt cx="2733" cy="1928"/>
          </a:xfrm>
        </p:grpSpPr>
        <p:sp>
          <p:nvSpPr>
            <p:cNvPr id="8263" name="AutoShape 71"/>
            <p:cNvSpPr>
              <a:spLocks noChangeArrowheads="1"/>
            </p:cNvSpPr>
            <p:nvPr/>
          </p:nvSpPr>
          <p:spPr bwMode="auto">
            <a:xfrm rot="473039">
              <a:off x="4057" y="1096"/>
              <a:ext cx="2733" cy="1928"/>
            </a:xfrm>
            <a:prstGeom prst="cloudCallout">
              <a:avLst>
                <a:gd name="adj1" fmla="val -50208"/>
                <a:gd name="adj2" fmla="val 57426"/>
              </a:avLst>
            </a:prstGeom>
            <a:solidFill>
              <a:srgbClr val="CCFF99"/>
            </a:solidFill>
            <a:ln w="19050">
              <a:solidFill>
                <a:srgbClr val="003300"/>
              </a:solidFill>
              <a:round/>
              <a:headEnd/>
              <a:tailEnd/>
            </a:ln>
            <a:effectLst>
              <a:outerShdw dist="53882" dir="2700000" algn="ctr" rotWithShape="0">
                <a:srgbClr val="B2B2B2"/>
              </a:outerShdw>
            </a:effectLst>
          </p:spPr>
          <p:txBody>
            <a:bodyPr>
              <a:noAutofit/>
            </a:bodyPr>
            <a:lstStyle/>
            <a:p>
              <a:pPr algn="ctr" defTabSz="1219200">
                <a:defRPr/>
              </a:pPr>
              <a:endParaRPr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84" name="Oval 72"/>
            <p:cNvSpPr>
              <a:spLocks noChangeArrowheads="1"/>
            </p:cNvSpPr>
            <p:nvPr/>
          </p:nvSpPr>
          <p:spPr bwMode="auto">
            <a:xfrm>
              <a:off x="6056" y="2093"/>
              <a:ext cx="444" cy="403"/>
            </a:xfrm>
            <a:prstGeom prst="ellipse">
              <a:avLst/>
            </a:prstGeom>
            <a:solidFill>
              <a:srgbClr val="CC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noAutofit/>
            </a:bodyPr>
            <a:lstStyle>
              <a:lvl1pPr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b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85" name="Text Box 39"/>
            <p:cNvSpPr txBox="1">
              <a:spLocks noChangeArrowheads="1"/>
            </p:cNvSpPr>
            <p:nvPr/>
          </p:nvSpPr>
          <p:spPr bwMode="auto">
            <a:xfrm>
              <a:off x="4312" y="1382"/>
              <a:ext cx="2261" cy="1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noAutofit/>
            </a:bodyPr>
            <a:lstStyle>
              <a:lvl1pPr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lnSpc>
                  <a:spcPct val="105000"/>
                </a:lnSpc>
              </a:pPr>
              <a:r>
                <a:rPr lang="ja-JP" altLang="en-US" sz="3200" b="0" dirty="0"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下のメッセージを</a:t>
              </a:r>
              <a:br>
                <a:rPr lang="ja-JP" altLang="en-US" sz="3200" b="0" dirty="0"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</a:br>
              <a:r>
                <a:rPr lang="ja-JP" altLang="en-US" sz="3200" b="0" dirty="0"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要約し、全体の</a:t>
              </a:r>
              <a:br>
                <a:rPr lang="ja-JP" altLang="en-US" sz="3200" b="0" dirty="0"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</a:br>
              <a:r>
                <a:rPr lang="ja-JP" altLang="en-US" sz="3200" b="0" dirty="0"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結論となる文章で</a:t>
              </a:r>
              <a:br>
                <a:rPr lang="ja-JP" altLang="en-US" sz="3200" b="0" dirty="0"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</a:br>
              <a:r>
                <a:rPr lang="ja-JP" altLang="en-US" sz="3200" b="0" dirty="0"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まとめあげる</a:t>
              </a:r>
            </a:p>
          </p:txBody>
        </p:sp>
      </p:grpSp>
      <p:grpSp>
        <p:nvGrpSpPr>
          <p:cNvPr id="10" name="Group 76"/>
          <p:cNvGrpSpPr>
            <a:grpSpLocks/>
          </p:cNvGrpSpPr>
          <p:nvPr/>
        </p:nvGrpSpPr>
        <p:grpSpPr bwMode="auto">
          <a:xfrm>
            <a:off x="9267825" y="3807270"/>
            <a:ext cx="2927350" cy="2120900"/>
            <a:chOff x="5698" y="2655"/>
            <a:chExt cx="1844" cy="1336"/>
          </a:xfrm>
        </p:grpSpPr>
        <p:sp>
          <p:nvSpPr>
            <p:cNvPr id="8259" name="AutoShape 67"/>
            <p:cNvSpPr>
              <a:spLocks noChangeArrowheads="1"/>
            </p:cNvSpPr>
            <p:nvPr/>
          </p:nvSpPr>
          <p:spPr bwMode="auto">
            <a:xfrm rot="473039">
              <a:off x="5698" y="2655"/>
              <a:ext cx="1844" cy="1336"/>
            </a:xfrm>
            <a:prstGeom prst="cloudCallout">
              <a:avLst>
                <a:gd name="adj1" fmla="val -48421"/>
                <a:gd name="adj2" fmla="val 59144"/>
              </a:avLst>
            </a:prstGeom>
            <a:solidFill>
              <a:srgbClr val="CCFF99"/>
            </a:solidFill>
            <a:ln w="19050">
              <a:solidFill>
                <a:srgbClr val="003300"/>
              </a:solidFill>
              <a:round/>
              <a:headEnd/>
              <a:tailEnd/>
            </a:ln>
            <a:effectLst>
              <a:outerShdw dist="53882" dir="2700000" algn="ctr" rotWithShape="0">
                <a:srgbClr val="B2B2B2"/>
              </a:outerShdw>
            </a:effectLst>
          </p:spPr>
          <p:txBody>
            <a:bodyPr>
              <a:noAutofit/>
            </a:bodyPr>
            <a:lstStyle/>
            <a:p>
              <a:pPr algn="ctr" defTabSz="1219200">
                <a:defRPr/>
              </a:pPr>
              <a:endParaRPr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81" name="Oval 68"/>
            <p:cNvSpPr>
              <a:spLocks noChangeArrowheads="1"/>
            </p:cNvSpPr>
            <p:nvPr/>
          </p:nvSpPr>
          <p:spPr bwMode="auto">
            <a:xfrm>
              <a:off x="7069" y="3306"/>
              <a:ext cx="315" cy="278"/>
            </a:xfrm>
            <a:prstGeom prst="ellipse">
              <a:avLst/>
            </a:prstGeom>
            <a:solidFill>
              <a:srgbClr val="CC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noAutofit/>
            </a:bodyPr>
            <a:lstStyle>
              <a:lvl1pPr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b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82" name="Text Box 46"/>
            <p:cNvSpPr txBox="1">
              <a:spLocks noChangeArrowheads="1"/>
            </p:cNvSpPr>
            <p:nvPr/>
          </p:nvSpPr>
          <p:spPr bwMode="auto">
            <a:xfrm>
              <a:off x="5803" y="2848"/>
              <a:ext cx="1643" cy="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noAutofit/>
            </a:bodyPr>
            <a:lstStyle>
              <a:lvl1pPr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lnSpc>
                  <a:spcPct val="105000"/>
                </a:lnSpc>
              </a:pPr>
              <a:r>
                <a:rPr lang="ja-JP" altLang="en-US" sz="2800" b="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しっかり</a:t>
              </a:r>
              <a:br>
                <a:rPr lang="ja-JP" altLang="en-US" sz="2800" b="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</a:br>
              <a:r>
                <a:rPr lang="ja-JP" altLang="en-US" sz="2800" b="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それぞれを文章でまとめる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484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609600" y="1504950"/>
            <a:ext cx="109759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noAutofit/>
          </a:bodyPr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219" name="Text Box 86"/>
          <p:cNvSpPr txBox="1">
            <a:spLocks noChangeArrowheads="1"/>
          </p:cNvSpPr>
          <p:nvPr/>
        </p:nvSpPr>
        <p:spPr bwMode="auto">
          <a:xfrm>
            <a:off x="680243" y="156362"/>
            <a:ext cx="10834688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4400" b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もう一度やってきたことをみてみよう、まずは、市場</a:t>
            </a:r>
            <a:r>
              <a:rPr lang="en-US" altLang="ja-JP" sz="4400" b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/</a:t>
            </a:r>
            <a:r>
              <a:rPr lang="ja-JP" altLang="en-US" sz="4400" b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顧客</a:t>
            </a:r>
            <a:r>
              <a:rPr lang="ja-JP" altLang="en-US" sz="44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から　</a:t>
            </a:r>
            <a:endParaRPr lang="ja-JP" altLang="en-US" sz="4400" b="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9220" name="Text Box 88"/>
          <p:cNvSpPr txBox="1">
            <a:spLocks noChangeArrowheads="1"/>
          </p:cNvSpPr>
          <p:nvPr/>
        </p:nvSpPr>
        <p:spPr bwMode="auto">
          <a:xfrm>
            <a:off x="611188" y="1582738"/>
            <a:ext cx="69469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600" b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”市場</a:t>
            </a:r>
            <a:r>
              <a:rPr lang="en-US" altLang="ja-JP" sz="3600" b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/</a:t>
            </a:r>
            <a:r>
              <a:rPr lang="ja-JP" altLang="en-US" sz="3600" b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顧客”をまとめてみる</a:t>
            </a:r>
          </a:p>
        </p:txBody>
      </p:sp>
      <p:grpSp>
        <p:nvGrpSpPr>
          <p:cNvPr id="2" name="Group 134"/>
          <p:cNvGrpSpPr>
            <a:grpSpLocks/>
          </p:cNvGrpSpPr>
          <p:nvPr/>
        </p:nvGrpSpPr>
        <p:grpSpPr bwMode="auto">
          <a:xfrm>
            <a:off x="1174749" y="3333664"/>
            <a:ext cx="9845675" cy="4129020"/>
            <a:chOff x="963" y="1503"/>
            <a:chExt cx="6202" cy="2249"/>
          </a:xfrm>
        </p:grpSpPr>
        <p:sp>
          <p:nvSpPr>
            <p:cNvPr id="9262" name="Rectangle 91"/>
            <p:cNvSpPr>
              <a:spLocks noChangeArrowheads="1"/>
            </p:cNvSpPr>
            <p:nvPr/>
          </p:nvSpPr>
          <p:spPr bwMode="auto">
            <a:xfrm>
              <a:off x="963" y="1503"/>
              <a:ext cx="6202" cy="2249"/>
            </a:xfrm>
            <a:prstGeom prst="rect">
              <a:avLst/>
            </a:prstGeom>
            <a:solidFill>
              <a:srgbClr val="CCFF99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noAutofit/>
            </a:bodyPr>
            <a:lstStyle>
              <a:lvl1pPr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b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263" name="Text Box 92"/>
            <p:cNvSpPr txBox="1">
              <a:spLocks noChangeArrowheads="1"/>
            </p:cNvSpPr>
            <p:nvPr/>
          </p:nvSpPr>
          <p:spPr bwMode="auto">
            <a:xfrm>
              <a:off x="1000" y="1572"/>
              <a:ext cx="6165" cy="20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noAutofit/>
            </a:bodyPr>
            <a:lstStyle>
              <a:lvl1pPr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3600" b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正方形/長方形 2"/>
          <p:cNvSpPr/>
          <p:nvPr/>
        </p:nvSpPr>
        <p:spPr bwMode="auto">
          <a:xfrm>
            <a:off x="7707841" y="1615018"/>
            <a:ext cx="3877734" cy="54927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1219200" eaLnBrk="1" hangingPunct="1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まとめを書いて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みましょう</a:t>
            </a:r>
          </a:p>
          <a:p>
            <a:pPr marL="0" marR="0" indent="0" algn="ctr" defTabSz="1219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32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609600" y="1504950"/>
            <a:ext cx="109759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noAutofit/>
          </a:bodyPr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539750" y="466725"/>
            <a:ext cx="10183813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4400" b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次は、競争相手はどうだった？おぼえてるかな</a:t>
            </a:r>
            <a:endParaRPr lang="en-US" altLang="ja-JP" sz="4400" b="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268" name="Text Box 8"/>
          <p:cNvSpPr txBox="1">
            <a:spLocks noChangeArrowheads="1"/>
          </p:cNvSpPr>
          <p:nvPr/>
        </p:nvSpPr>
        <p:spPr bwMode="auto">
          <a:xfrm>
            <a:off x="611188" y="1582738"/>
            <a:ext cx="69500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600" b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”競合</a:t>
            </a:r>
            <a:r>
              <a:rPr lang="ja-JP" altLang="en-US" sz="3600" b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”をまとめてみる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609600" y="3373438"/>
            <a:ext cx="10775950" cy="3384550"/>
            <a:chOff x="526" y="2373"/>
            <a:chExt cx="6788" cy="2132"/>
          </a:xfrm>
        </p:grpSpPr>
        <p:sp>
          <p:nvSpPr>
            <p:cNvPr id="11270" name="Rectangle 11"/>
            <p:cNvSpPr>
              <a:spLocks noChangeArrowheads="1"/>
            </p:cNvSpPr>
            <p:nvPr/>
          </p:nvSpPr>
          <p:spPr bwMode="auto">
            <a:xfrm>
              <a:off x="526" y="2373"/>
              <a:ext cx="6788" cy="1935"/>
            </a:xfrm>
            <a:prstGeom prst="rect">
              <a:avLst/>
            </a:prstGeom>
            <a:solidFill>
              <a:srgbClr val="CCFF99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noAutofit/>
            </a:bodyPr>
            <a:lstStyle>
              <a:lvl1pPr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b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eaLnBrk="1" hangingPunct="1"/>
              <a:endParaRPr lang="ja-JP" altLang="en-US" b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271" name="Text Box 12"/>
            <p:cNvSpPr txBox="1">
              <a:spLocks noChangeArrowheads="1"/>
            </p:cNvSpPr>
            <p:nvPr/>
          </p:nvSpPr>
          <p:spPr bwMode="auto">
            <a:xfrm>
              <a:off x="610" y="2429"/>
              <a:ext cx="6625" cy="20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noAutofit/>
            </a:bodyPr>
            <a:lstStyle>
              <a:lvl1pPr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3600" b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正方形/長方形 8"/>
          <p:cNvSpPr/>
          <p:nvPr/>
        </p:nvSpPr>
        <p:spPr bwMode="auto">
          <a:xfrm>
            <a:off x="7707841" y="1615018"/>
            <a:ext cx="3877734" cy="54927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1219200" eaLnBrk="1" hangingPunct="1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まとめを書いて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みましょう</a:t>
            </a:r>
          </a:p>
          <a:p>
            <a:pPr marL="0" marR="0" indent="0" algn="ctr" defTabSz="1219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580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2"/>
          <p:cNvSpPr>
            <a:spLocks noChangeShapeType="1"/>
          </p:cNvSpPr>
          <p:nvPr/>
        </p:nvSpPr>
        <p:spPr bwMode="auto">
          <a:xfrm>
            <a:off x="609600" y="1504950"/>
            <a:ext cx="109759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noAutofit/>
          </a:bodyPr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315" name="Text Box 6"/>
          <p:cNvSpPr txBox="1">
            <a:spLocks noChangeArrowheads="1"/>
          </p:cNvSpPr>
          <p:nvPr/>
        </p:nvSpPr>
        <p:spPr bwMode="auto">
          <a:xfrm>
            <a:off x="609600" y="202565"/>
            <a:ext cx="1111709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4400" b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最後に、自社については、もう一度自社への示唆を含めてまとめてみよう</a:t>
            </a:r>
          </a:p>
        </p:txBody>
      </p:sp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611188" y="1582738"/>
            <a:ext cx="69469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600" b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”自社</a:t>
            </a:r>
            <a:r>
              <a:rPr lang="ja-JP" altLang="en-US" sz="3600" b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”をまとめてみる</a:t>
            </a:r>
          </a:p>
        </p:txBody>
      </p:sp>
      <p:grpSp>
        <p:nvGrpSpPr>
          <p:cNvPr id="16" name="Group 21"/>
          <p:cNvGrpSpPr>
            <a:grpSpLocks/>
          </p:cNvGrpSpPr>
          <p:nvPr/>
        </p:nvGrpSpPr>
        <p:grpSpPr bwMode="auto">
          <a:xfrm>
            <a:off x="953320" y="2295930"/>
            <a:ext cx="10872416" cy="2747963"/>
            <a:chOff x="802" y="1978"/>
            <a:chExt cx="6338" cy="1731"/>
          </a:xfrm>
        </p:grpSpPr>
        <p:sp>
          <p:nvSpPr>
            <p:cNvPr id="17" name="Rectangle 11"/>
            <p:cNvSpPr>
              <a:spLocks noChangeArrowheads="1"/>
            </p:cNvSpPr>
            <p:nvPr/>
          </p:nvSpPr>
          <p:spPr bwMode="auto">
            <a:xfrm>
              <a:off x="802" y="1978"/>
              <a:ext cx="6338" cy="1731"/>
            </a:xfrm>
            <a:prstGeom prst="rect">
              <a:avLst/>
            </a:prstGeom>
            <a:solidFill>
              <a:srgbClr val="CCFF99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noAutofit/>
            </a:bodyPr>
            <a:lstStyle>
              <a:lvl1pPr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Text Box 12"/>
            <p:cNvSpPr txBox="1">
              <a:spLocks noChangeArrowheads="1"/>
            </p:cNvSpPr>
            <p:nvPr/>
          </p:nvSpPr>
          <p:spPr bwMode="auto">
            <a:xfrm>
              <a:off x="927" y="2042"/>
              <a:ext cx="5983" cy="1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noAutofit/>
            </a:bodyPr>
            <a:lstStyle>
              <a:lvl1pPr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lnSpc>
                  <a:spcPct val="105000"/>
                </a:lnSpc>
              </a:pPr>
              <a:endParaRPr lang="ja-JP" altLang="en-US" sz="3200" b="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4203290" y="7108722"/>
            <a:ext cx="7622361" cy="1764577"/>
            <a:chOff x="4203290" y="7108722"/>
            <a:chExt cx="7622361" cy="1764577"/>
          </a:xfrm>
        </p:grpSpPr>
        <p:sp>
          <p:nvSpPr>
            <p:cNvPr id="20" name="Rectangle 14"/>
            <p:cNvSpPr>
              <a:spLocks noChangeArrowheads="1"/>
            </p:cNvSpPr>
            <p:nvPr/>
          </p:nvSpPr>
          <p:spPr bwMode="auto">
            <a:xfrm>
              <a:off x="4203290" y="7108722"/>
              <a:ext cx="7622361" cy="1764577"/>
            </a:xfrm>
            <a:prstGeom prst="rect">
              <a:avLst/>
            </a:prstGeom>
            <a:solidFill>
              <a:srgbClr val="CCFF99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no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302250" y="7222500"/>
              <a:ext cx="742444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1" hangingPunct="1"/>
              <a:endParaRPr lang="en-US" altLang="ja-JP" sz="3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1205822" y="4758914"/>
            <a:ext cx="10619829" cy="2877048"/>
            <a:chOff x="1205822" y="4758914"/>
            <a:chExt cx="10619829" cy="2877048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4203290" y="5207810"/>
              <a:ext cx="7622361" cy="1764577"/>
              <a:chOff x="4203290" y="5207810"/>
              <a:chExt cx="7622361" cy="1764577"/>
            </a:xfrm>
          </p:grpSpPr>
          <p:sp>
            <p:nvSpPr>
              <p:cNvPr id="22" name="Rectangle 14"/>
              <p:cNvSpPr>
                <a:spLocks noChangeArrowheads="1"/>
              </p:cNvSpPr>
              <p:nvPr/>
            </p:nvSpPr>
            <p:spPr bwMode="auto">
              <a:xfrm>
                <a:off x="4203290" y="5207810"/>
                <a:ext cx="7622361" cy="1764577"/>
              </a:xfrm>
              <a:prstGeom prst="rect">
                <a:avLst/>
              </a:prstGeom>
              <a:solidFill>
                <a:srgbClr val="CCFF99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noAutofit/>
              </a:bodyPr>
              <a:lstStyle>
                <a:lvl1pPr eaLnBrk="0" hangingPunct="0"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eaLnBrk="0" hangingPunct="0"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eaLnBrk="0" hangingPunct="0"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eaLnBrk="0" hangingPunct="0"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eaLnBrk="0" hangingPunct="0"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 sz="20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4203290" y="5305268"/>
                <a:ext cx="742444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hangingPunct="1"/>
                <a:endParaRPr lang="en-US" altLang="ja-JP" sz="32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2" name="グループ化 1"/>
            <p:cNvGrpSpPr/>
            <p:nvPr/>
          </p:nvGrpSpPr>
          <p:grpSpPr>
            <a:xfrm>
              <a:off x="1205822" y="4758914"/>
              <a:ext cx="2947988" cy="2877048"/>
              <a:chOff x="1205822" y="4758914"/>
              <a:chExt cx="2947988" cy="2877048"/>
            </a:xfrm>
          </p:grpSpPr>
          <p:grpSp>
            <p:nvGrpSpPr>
              <p:cNvPr id="8" name="グループ化 12"/>
              <p:cNvGrpSpPr>
                <a:grpSpLocks/>
              </p:cNvGrpSpPr>
              <p:nvPr/>
            </p:nvGrpSpPr>
            <p:grpSpPr bwMode="auto">
              <a:xfrm>
                <a:off x="1205822" y="6308812"/>
                <a:ext cx="2947988" cy="1327150"/>
                <a:chOff x="7006165" y="3044824"/>
                <a:chExt cx="2947735" cy="1327735"/>
              </a:xfrm>
            </p:grpSpPr>
            <p:sp>
              <p:nvSpPr>
                <p:cNvPr id="9" name="Oval 11"/>
                <p:cNvSpPr>
                  <a:spLocks noChangeArrowheads="1"/>
                </p:cNvSpPr>
                <p:nvPr/>
              </p:nvSpPr>
              <p:spPr bwMode="auto">
                <a:xfrm>
                  <a:off x="7074422" y="3113117"/>
                  <a:ext cx="2879478" cy="125944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>
                  <a:solidFill>
                    <a:schemeClr val="bg1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lIns="0" tIns="0" rIns="0" bIns="0">
                  <a:noAutofit/>
                </a:bodyPr>
                <a:lstStyle/>
                <a:p>
                  <a:pPr>
                    <a:defRPr/>
                  </a:pPr>
                  <a:endParaRPr lang="ja-JP" altLang="en-US" sz="24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0" name="Oval 11"/>
                <p:cNvSpPr>
                  <a:spLocks noChangeArrowheads="1"/>
                </p:cNvSpPr>
                <p:nvPr/>
              </p:nvSpPr>
              <p:spPr bwMode="auto">
                <a:xfrm>
                  <a:off x="7006165" y="3044824"/>
                  <a:ext cx="2880000" cy="1260000"/>
                </a:xfrm>
                <a:prstGeom prst="ellipse">
                  <a:avLst/>
                </a:prstGeom>
                <a:solidFill>
                  <a:srgbClr val="FFFFFF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0" tIns="0" rIns="0" bIns="0">
                  <a:noAutofit/>
                </a:bodyPr>
                <a:lstStyle>
                  <a:lvl1pPr eaLnBrk="0" hangingPunct="0"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 eaLnBrk="0" hangingPunct="0"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 eaLnBrk="0" hangingPunct="0"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 eaLnBrk="0" hangingPunct="0"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 eaLnBrk="0" hangingPunct="0"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/>
                  <a:endParaRPr lang="ja-JP" altLang="en-US" sz="24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1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7134742" y="3064595"/>
                  <a:ext cx="2595562" cy="6699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63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noAutofit/>
                </a:bodyPr>
                <a:lstStyle>
                  <a:lvl1pPr defTabSz="515938" eaLnBrk="0" hangingPunct="0"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 defTabSz="515938" eaLnBrk="0" hangingPunct="0"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 defTabSz="515938" eaLnBrk="0" hangingPunct="0"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 defTabSz="515938" eaLnBrk="0" hangingPunct="0"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 defTabSz="515938" eaLnBrk="0" hangingPunct="0"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defTabSz="515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defTabSz="515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defTabSz="515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defTabSz="51593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6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algn="ctr" eaLnBrk="1" hangingPunct="1"/>
                  <a:r>
                    <a:rPr lang="ja-JP" altLang="en-US" sz="4000" dirty="0">
                      <a:solidFill>
                        <a:srgbClr val="00000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自社</a:t>
                  </a:r>
                  <a:endParaRPr lang="en-US" altLang="ja-JP" sz="400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 eaLnBrk="1" hangingPunct="1"/>
                  <a:r>
                    <a:rPr lang="ja-JP" altLang="en-US" sz="4000" dirty="0" err="1">
                      <a:solidFill>
                        <a:srgbClr val="00000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への</a:t>
                  </a:r>
                  <a:r>
                    <a:rPr lang="ja-JP" altLang="en-US" sz="4000" dirty="0">
                      <a:solidFill>
                        <a:srgbClr val="00000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示唆</a:t>
                  </a:r>
                </a:p>
              </p:txBody>
            </p:sp>
          </p:grpSp>
          <p:sp>
            <p:nvSpPr>
              <p:cNvPr id="4" name="正方形/長方形 3"/>
              <p:cNvSpPr/>
              <p:nvPr/>
            </p:nvSpPr>
            <p:spPr>
              <a:xfrm>
                <a:off x="2089405" y="4758914"/>
                <a:ext cx="1353690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altLang="ja-JP" sz="960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+</a:t>
                </a:r>
              </a:p>
            </p:txBody>
          </p:sp>
        </p:grpSp>
      </p:grpSp>
      <p:sp>
        <p:nvSpPr>
          <p:cNvPr id="25" name="正方形/長方形 24"/>
          <p:cNvSpPr/>
          <p:nvPr/>
        </p:nvSpPr>
        <p:spPr bwMode="auto">
          <a:xfrm>
            <a:off x="7707841" y="1615018"/>
            <a:ext cx="3877734" cy="54927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1219200" eaLnBrk="1" hangingPunct="1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まとめを書いて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みましょう</a:t>
            </a:r>
          </a:p>
          <a:p>
            <a:pPr marL="0" marR="0" indent="0" algn="ctr" defTabSz="1219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194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2"/>
          <p:cNvSpPr>
            <a:spLocks noChangeShapeType="1"/>
          </p:cNvSpPr>
          <p:nvPr/>
        </p:nvSpPr>
        <p:spPr bwMode="auto">
          <a:xfrm>
            <a:off x="609600" y="1504950"/>
            <a:ext cx="109759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noAutofit/>
          </a:bodyPr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315" name="Text Box 6"/>
          <p:cNvSpPr txBox="1">
            <a:spLocks noChangeArrowheads="1"/>
          </p:cNvSpPr>
          <p:nvPr/>
        </p:nvSpPr>
        <p:spPr bwMode="auto">
          <a:xfrm>
            <a:off x="539750" y="466725"/>
            <a:ext cx="10186988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4400" b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自社についてもまとめてみましょう</a:t>
            </a:r>
          </a:p>
        </p:txBody>
      </p:sp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611188" y="1582738"/>
            <a:ext cx="69469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600" b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”自社</a:t>
            </a:r>
            <a:r>
              <a:rPr lang="ja-JP" altLang="en-US" sz="3600" b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”をまとめてみる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464085" y="3187223"/>
            <a:ext cx="9839325" cy="3009900"/>
            <a:chOff x="802" y="1978"/>
            <a:chExt cx="6198" cy="1896"/>
          </a:xfrm>
        </p:grpSpPr>
        <p:sp>
          <p:nvSpPr>
            <p:cNvPr id="13322" name="Rectangle 11"/>
            <p:cNvSpPr>
              <a:spLocks noChangeArrowheads="1"/>
            </p:cNvSpPr>
            <p:nvPr/>
          </p:nvSpPr>
          <p:spPr bwMode="auto">
            <a:xfrm>
              <a:off x="802" y="1978"/>
              <a:ext cx="6198" cy="1896"/>
            </a:xfrm>
            <a:prstGeom prst="rect">
              <a:avLst/>
            </a:prstGeom>
            <a:solidFill>
              <a:srgbClr val="CCFF99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noAutofit/>
            </a:bodyPr>
            <a:lstStyle>
              <a:lvl1pPr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b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323" name="Text Box 12"/>
            <p:cNvSpPr txBox="1">
              <a:spLocks noChangeArrowheads="1"/>
            </p:cNvSpPr>
            <p:nvPr/>
          </p:nvSpPr>
          <p:spPr bwMode="auto">
            <a:xfrm>
              <a:off x="927" y="2042"/>
              <a:ext cx="5983" cy="1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noAutofit/>
            </a:bodyPr>
            <a:lstStyle>
              <a:lvl1pPr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defTabSz="1317625" eaLnBrk="0" hangingPunct="0"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3176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3600" b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正方形/長方形 12"/>
          <p:cNvSpPr/>
          <p:nvPr/>
        </p:nvSpPr>
        <p:spPr bwMode="auto">
          <a:xfrm>
            <a:off x="7707841" y="1615018"/>
            <a:ext cx="3877734" cy="54927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1219200" eaLnBrk="1" hangingPunct="1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まとめを書いて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みましょう</a:t>
            </a:r>
          </a:p>
          <a:p>
            <a:pPr marL="0" marR="0" indent="0" algn="ctr" defTabSz="1219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368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6"/>
          <p:cNvSpPr txBox="1">
            <a:spLocks noChangeArrowheads="1"/>
          </p:cNvSpPr>
          <p:nvPr/>
        </p:nvSpPr>
        <p:spPr bwMode="auto">
          <a:xfrm>
            <a:off x="552450" y="142875"/>
            <a:ext cx="1105535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600" b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では、最後に全体のまとめをしてみましょう。</a:t>
            </a:r>
            <a:r>
              <a:rPr lang="ja-JP" altLang="en-US" sz="3600" b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ja-JP" altLang="en-US" sz="3600" b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3600" b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市場</a:t>
            </a:r>
            <a:r>
              <a:rPr lang="en-US" altLang="ja-JP" sz="3600" b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/</a:t>
            </a:r>
            <a:r>
              <a:rPr lang="ja-JP" altLang="en-US" sz="3600" b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顧客</a:t>
            </a:r>
            <a:r>
              <a:rPr lang="ja-JP" altLang="en-US" sz="3600" b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、競合、自社で理解した内容からしっかりと</a:t>
            </a:r>
            <a:br>
              <a:rPr lang="ja-JP" altLang="en-US" sz="3600" b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3600" b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文章で要約するのです</a:t>
            </a:r>
          </a:p>
        </p:txBody>
      </p:sp>
      <p:sp>
        <p:nvSpPr>
          <p:cNvPr id="14339" name="Line 2"/>
          <p:cNvSpPr>
            <a:spLocks noChangeShapeType="1"/>
          </p:cNvSpPr>
          <p:nvPr/>
        </p:nvSpPr>
        <p:spPr bwMode="auto">
          <a:xfrm>
            <a:off x="609600" y="1943100"/>
            <a:ext cx="109759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noAutofit/>
          </a:bodyPr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340" name="Text Box 7"/>
          <p:cNvSpPr txBox="1">
            <a:spLocks noChangeArrowheads="1"/>
          </p:cNvSpPr>
          <p:nvPr/>
        </p:nvSpPr>
        <p:spPr bwMode="auto">
          <a:xfrm>
            <a:off x="611188" y="2014538"/>
            <a:ext cx="69469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1317625" eaLnBrk="0" hangingPunct="0"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317625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600" b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全体のまとめ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124743" y="2599927"/>
            <a:ext cx="9945687" cy="2806365"/>
            <a:chOff x="771" y="1779"/>
            <a:chExt cx="6265" cy="1716"/>
          </a:xfrm>
        </p:grpSpPr>
        <p:sp>
          <p:nvSpPr>
            <p:cNvPr id="25612" name="Text Box 12"/>
            <p:cNvSpPr txBox="1">
              <a:spLocks noChangeArrowheads="1"/>
            </p:cNvSpPr>
            <p:nvPr/>
          </p:nvSpPr>
          <p:spPr bwMode="auto">
            <a:xfrm>
              <a:off x="771" y="1779"/>
              <a:ext cx="6265" cy="1367"/>
            </a:xfrm>
            <a:prstGeom prst="rect">
              <a:avLst/>
            </a:prstGeom>
            <a:solidFill>
              <a:srgbClr val="FFCC00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B2B2B2"/>
              </a:outerShdw>
            </a:effectLst>
          </p:spPr>
          <p:txBody>
            <a:bodyPr lIns="108000" tIns="72000" rIns="36000" bIns="108000">
              <a:noAutofit/>
            </a:bodyPr>
            <a:lstStyle/>
            <a:p>
              <a:pPr defTabSz="1317625">
                <a:defRPr/>
              </a:pPr>
              <a:endParaRPr lang="ja-JP" altLang="en-US" sz="2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endParaRPr>
            </a:p>
          </p:txBody>
        </p:sp>
        <p:cxnSp>
          <p:nvCxnSpPr>
            <p:cNvPr id="14346" name="AutoShape 21"/>
            <p:cNvCxnSpPr>
              <a:cxnSpLocks noChangeShapeType="1"/>
              <a:stCxn id="25610" idx="0"/>
              <a:endCxn id="25612" idx="2"/>
            </p:cNvCxnSpPr>
            <p:nvPr/>
          </p:nvCxnSpPr>
          <p:spPr bwMode="auto">
            <a:xfrm rot="5400000" flipH="1" flipV="1">
              <a:off x="2604" y="2106"/>
              <a:ext cx="260" cy="2339"/>
            </a:xfrm>
            <a:prstGeom prst="bentConnector3">
              <a:avLst>
                <a:gd name="adj1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47" name="AutoShape 22"/>
            <p:cNvCxnSpPr>
              <a:cxnSpLocks noChangeShapeType="1"/>
              <a:stCxn id="25620" idx="0"/>
              <a:endCxn id="25612" idx="2"/>
            </p:cNvCxnSpPr>
            <p:nvPr/>
          </p:nvCxnSpPr>
          <p:spPr bwMode="auto">
            <a:xfrm rot="16200000" flipV="1">
              <a:off x="5058" y="1991"/>
              <a:ext cx="260" cy="2569"/>
            </a:xfrm>
            <a:prstGeom prst="bentConnector3">
              <a:avLst>
                <a:gd name="adj1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48" name="AutoShape 23"/>
            <p:cNvCxnSpPr>
              <a:cxnSpLocks noChangeShapeType="1"/>
              <a:stCxn id="25612" idx="2"/>
            </p:cNvCxnSpPr>
            <p:nvPr/>
          </p:nvCxnSpPr>
          <p:spPr bwMode="auto">
            <a:xfrm flipH="1">
              <a:off x="3903" y="3146"/>
              <a:ext cx="1" cy="34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241539" y="5260444"/>
            <a:ext cx="4286216" cy="3785394"/>
          </a:xfrm>
          <a:prstGeom prst="rect">
            <a:avLst/>
          </a:prstGeom>
          <a:solidFill>
            <a:srgbClr val="FFFF99"/>
          </a:solidFill>
          <a:ln w="6350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B2B2B2"/>
            </a:outerShdw>
          </a:effectLst>
        </p:spPr>
        <p:txBody>
          <a:bodyPr wrap="square" lIns="72000" tIns="72000" rIns="0" bIns="108000">
            <a:noAutofit/>
          </a:bodyPr>
          <a:lstStyle/>
          <a:p>
            <a:pPr eaLnBrk="1" hangingPunct="1"/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4645742" y="5260444"/>
            <a:ext cx="3510116" cy="3785394"/>
          </a:xfrm>
          <a:prstGeom prst="rect">
            <a:avLst/>
          </a:prstGeom>
          <a:solidFill>
            <a:srgbClr val="FFFF99"/>
          </a:solidFill>
          <a:ln w="6350">
            <a:solidFill>
              <a:srgbClr val="000000"/>
            </a:solidFill>
            <a:miter lim="800000"/>
            <a:headEnd/>
            <a:tailEnd/>
          </a:ln>
          <a:effectLst>
            <a:outerShdw dist="45791" dir="3378596" algn="ctr" rotWithShape="0">
              <a:srgbClr val="B2B2B2"/>
            </a:outerShdw>
          </a:effectLst>
        </p:spPr>
        <p:txBody>
          <a:bodyPr wrap="square" lIns="72000" tIns="72000" rIns="0" bIns="108000">
            <a:noAutofit/>
          </a:bodyPr>
          <a:lstStyle/>
          <a:p>
            <a:pPr eaLnBrk="1" hangingPunct="1"/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8273845" y="5260444"/>
            <a:ext cx="3803849" cy="3785394"/>
          </a:xfrm>
          <a:prstGeom prst="rect">
            <a:avLst/>
          </a:prstGeom>
          <a:solidFill>
            <a:srgbClr val="FFFF99"/>
          </a:solidFill>
          <a:ln w="6350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B2B2B2"/>
            </a:outerShdw>
          </a:effectLst>
        </p:spPr>
        <p:txBody>
          <a:bodyPr wrap="square" lIns="72000" tIns="72000" rIns="0" bIns="108000">
            <a:noAutofit/>
          </a:bodyPr>
          <a:lstStyle/>
          <a:p>
            <a:pPr eaLnBrk="1" hangingPunct="1"/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7730066" y="1996876"/>
            <a:ext cx="3877734" cy="54927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1219200" eaLnBrk="1" hangingPunct="1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まとめを書いて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みましょう</a:t>
            </a:r>
          </a:p>
          <a:p>
            <a:pPr marL="0" marR="0" indent="0" algn="ctr" defTabSz="1219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066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0" grpId="0" animBg="1"/>
      <p:bldP spid="25619" grpId="0" animBg="1"/>
      <p:bldP spid="25620" grpId="0" animBg="1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19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19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56264</TotalTime>
  <Words>162</Words>
  <Application>Microsoft Office PowerPoint</Application>
  <PresentationFormat>ユーザー設定</PresentationFormat>
  <Paragraphs>27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Meiryo UI</vt:lpstr>
      <vt:lpstr>ＭＳ Ｐゴシック</vt:lpstr>
      <vt:lpstr>Arial</vt:lpstr>
      <vt:lpstr>Calibri</vt:lpstr>
      <vt:lpstr>Times New Roman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BBT</dc:creator>
  <cp:lastModifiedBy>juri</cp:lastModifiedBy>
  <cp:revision>601</cp:revision>
  <cp:lastPrinted>2018-08-23T00:21:15Z</cp:lastPrinted>
  <dcterms:created xsi:type="dcterms:W3CDTF">2006-10-04T07:11:36Z</dcterms:created>
  <dcterms:modified xsi:type="dcterms:W3CDTF">2019-05-15T02:44:06Z</dcterms:modified>
</cp:coreProperties>
</file>